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7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62" r:id="rId15"/>
    <p:sldId id="273" r:id="rId16"/>
    <p:sldId id="26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5" autoAdjust="0"/>
    <p:restoredTop sz="94675"/>
  </p:normalViewPr>
  <p:slideViewPr>
    <p:cSldViewPr snapToGrid="0">
      <p:cViewPr varScale="1">
        <p:scale>
          <a:sx n="105" d="100"/>
          <a:sy n="105" d="100"/>
        </p:scale>
        <p:origin x="1002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6D6B68-AA26-470B-8B15-44A2EA2FC2D6}" type="doc">
      <dgm:prSet loTypeId="urn:microsoft.com/office/officeart/2008/layout/LinedList" loCatId="list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EFF60279-C383-43AD-9CDE-EF70DB3FF93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Jupyter Notebooks</a:t>
          </a:r>
        </a:p>
      </dgm:t>
    </dgm:pt>
    <dgm:pt modelId="{34292514-FA26-4385-B326-4C2BD8FC33E8}" type="parTrans" cxnId="{B16CC424-9BB9-4C9E-BC28-320FDF485FBC}">
      <dgm:prSet/>
      <dgm:spPr/>
      <dgm:t>
        <a:bodyPr/>
        <a:lstStyle/>
        <a:p>
          <a:endParaRPr lang="en-US"/>
        </a:p>
      </dgm:t>
    </dgm:pt>
    <dgm:pt modelId="{98ABE138-6A74-4D0C-A99C-AB48FAAF96DA}" type="sibTrans" cxnId="{B16CC424-9BB9-4C9E-BC28-320FDF485FBC}">
      <dgm:prSet/>
      <dgm:spPr/>
      <dgm:t>
        <a:bodyPr/>
        <a:lstStyle/>
        <a:p>
          <a:endParaRPr lang="en-US"/>
        </a:p>
      </dgm:t>
    </dgm:pt>
    <dgm:pt modelId="{312ABED7-F997-4070-8072-E3FF7401AE8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Python</a:t>
          </a:r>
        </a:p>
      </dgm:t>
    </dgm:pt>
    <dgm:pt modelId="{5ECC9CAB-BF00-48F9-8F3C-A945C1CC6428}" type="parTrans" cxnId="{5A6B2E0A-AC05-4A0A-A3C2-F8EDB1830271}">
      <dgm:prSet/>
      <dgm:spPr/>
      <dgm:t>
        <a:bodyPr/>
        <a:lstStyle/>
        <a:p>
          <a:endParaRPr lang="en-US"/>
        </a:p>
      </dgm:t>
    </dgm:pt>
    <dgm:pt modelId="{0FE90D12-F21E-4791-AD76-C81175447EAE}" type="sibTrans" cxnId="{5A6B2E0A-AC05-4A0A-A3C2-F8EDB1830271}">
      <dgm:prSet/>
      <dgm:spPr/>
      <dgm:t>
        <a:bodyPr/>
        <a:lstStyle/>
        <a:p>
          <a:endParaRPr lang="en-US"/>
        </a:p>
      </dgm:t>
    </dgm:pt>
    <dgm:pt modelId="{702CFB1D-BCC6-452C-84FB-8DEEF9D72DA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Pandas (for general-purpose data analysis)</a:t>
          </a:r>
        </a:p>
      </dgm:t>
    </dgm:pt>
    <dgm:pt modelId="{7959936D-5BCB-4EFC-B8CB-663A74D1CE30}" type="parTrans" cxnId="{24242208-4936-4B46-A09B-31D0304991B8}">
      <dgm:prSet/>
      <dgm:spPr/>
      <dgm:t>
        <a:bodyPr/>
        <a:lstStyle/>
        <a:p>
          <a:endParaRPr lang="en-US"/>
        </a:p>
      </dgm:t>
    </dgm:pt>
    <dgm:pt modelId="{AF4260E4-9EC9-4D6A-96CF-8A6B113016B5}" type="sibTrans" cxnId="{24242208-4936-4B46-A09B-31D0304991B8}">
      <dgm:prSet/>
      <dgm:spPr/>
      <dgm:t>
        <a:bodyPr/>
        <a:lstStyle/>
        <a:p>
          <a:endParaRPr lang="en-US"/>
        </a:p>
      </dgm:t>
    </dgm:pt>
    <dgm:pt modelId="{CE52FDA0-40D9-45AD-9F6F-AD3616AA40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Polars (for high-performance column and string operations)</a:t>
          </a:r>
        </a:p>
      </dgm:t>
    </dgm:pt>
    <dgm:pt modelId="{E95EBDDC-72FC-4B75-9B46-AC02DFA4DC69}" type="parTrans" cxnId="{E2ABCF49-37FE-42EA-A164-D6BE02C96C52}">
      <dgm:prSet/>
      <dgm:spPr/>
      <dgm:t>
        <a:bodyPr/>
        <a:lstStyle/>
        <a:p>
          <a:endParaRPr lang="en-US"/>
        </a:p>
      </dgm:t>
    </dgm:pt>
    <dgm:pt modelId="{68116B52-756E-4300-AFA2-7F2F73A0D5EC}" type="sibTrans" cxnId="{E2ABCF49-37FE-42EA-A164-D6BE02C96C52}">
      <dgm:prSet/>
      <dgm:spPr/>
      <dgm:t>
        <a:bodyPr/>
        <a:lstStyle/>
        <a:p>
          <a:endParaRPr lang="en-US"/>
        </a:p>
      </dgm:t>
    </dgm:pt>
    <dgm:pt modelId="{E47B0DC2-990B-4756-B6FB-93830435362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PostgreSQL (via psycopg2 for PostgreSQL access)</a:t>
          </a:r>
        </a:p>
      </dgm:t>
    </dgm:pt>
    <dgm:pt modelId="{05B4A240-66D9-4936-8A36-38E608D6BC71}" type="parTrans" cxnId="{734050D5-FBE8-4101-87EA-A3A1AA7D0225}">
      <dgm:prSet/>
      <dgm:spPr/>
      <dgm:t>
        <a:bodyPr/>
        <a:lstStyle/>
        <a:p>
          <a:endParaRPr lang="en-US"/>
        </a:p>
      </dgm:t>
    </dgm:pt>
    <dgm:pt modelId="{2D9B0DF2-8CFF-44BC-8D78-C52A43EB33F0}" type="sibTrans" cxnId="{734050D5-FBE8-4101-87EA-A3A1AA7D0225}">
      <dgm:prSet/>
      <dgm:spPr/>
      <dgm:t>
        <a:bodyPr/>
        <a:lstStyle/>
        <a:p>
          <a:endParaRPr lang="en-US"/>
        </a:p>
      </dgm:t>
    </dgm:pt>
    <dgm:pt modelId="{3FA3EA30-BE12-894A-A208-A30AA06D4528}" type="pres">
      <dgm:prSet presAssocID="{D66D6B68-AA26-470B-8B15-44A2EA2FC2D6}" presName="vert0" presStyleCnt="0">
        <dgm:presLayoutVars>
          <dgm:dir/>
          <dgm:animOne val="branch"/>
          <dgm:animLvl val="lvl"/>
        </dgm:presLayoutVars>
      </dgm:prSet>
      <dgm:spPr/>
    </dgm:pt>
    <dgm:pt modelId="{D5909C13-5FAE-6944-A75D-291F79D06D15}" type="pres">
      <dgm:prSet presAssocID="{EFF60279-C383-43AD-9CDE-EF70DB3FF937}" presName="thickLine" presStyleLbl="alignNode1" presStyleIdx="0" presStyleCnt="5"/>
      <dgm:spPr/>
    </dgm:pt>
    <dgm:pt modelId="{BFCFA0AF-1456-5C41-AA2C-5FDA7A97B807}" type="pres">
      <dgm:prSet presAssocID="{EFF60279-C383-43AD-9CDE-EF70DB3FF937}" presName="horz1" presStyleCnt="0"/>
      <dgm:spPr/>
    </dgm:pt>
    <dgm:pt modelId="{AE8623C7-BF2E-1D43-A220-B6A3799970C7}" type="pres">
      <dgm:prSet presAssocID="{EFF60279-C383-43AD-9CDE-EF70DB3FF937}" presName="tx1" presStyleLbl="revTx" presStyleIdx="0" presStyleCnt="5"/>
      <dgm:spPr/>
    </dgm:pt>
    <dgm:pt modelId="{4993019D-B8A5-314D-9B2B-7CCF0F1E52AF}" type="pres">
      <dgm:prSet presAssocID="{EFF60279-C383-43AD-9CDE-EF70DB3FF937}" presName="vert1" presStyleCnt="0"/>
      <dgm:spPr/>
    </dgm:pt>
    <dgm:pt modelId="{7E4B0535-AF2B-5640-A3C0-81E5F49D74AC}" type="pres">
      <dgm:prSet presAssocID="{312ABED7-F997-4070-8072-E3FF7401AE8E}" presName="thickLine" presStyleLbl="alignNode1" presStyleIdx="1" presStyleCnt="5"/>
      <dgm:spPr/>
    </dgm:pt>
    <dgm:pt modelId="{EC527693-26B1-1C46-B2AE-7763389EFCD0}" type="pres">
      <dgm:prSet presAssocID="{312ABED7-F997-4070-8072-E3FF7401AE8E}" presName="horz1" presStyleCnt="0"/>
      <dgm:spPr/>
    </dgm:pt>
    <dgm:pt modelId="{551075D0-BB10-5949-9E52-08D158940422}" type="pres">
      <dgm:prSet presAssocID="{312ABED7-F997-4070-8072-E3FF7401AE8E}" presName="tx1" presStyleLbl="revTx" presStyleIdx="1" presStyleCnt="5"/>
      <dgm:spPr/>
    </dgm:pt>
    <dgm:pt modelId="{1A557E41-AAD5-8D4C-B7C1-C37EAD25A671}" type="pres">
      <dgm:prSet presAssocID="{312ABED7-F997-4070-8072-E3FF7401AE8E}" presName="vert1" presStyleCnt="0"/>
      <dgm:spPr/>
    </dgm:pt>
    <dgm:pt modelId="{6EFB86C0-7344-A84F-A0BF-B1A9E3113C93}" type="pres">
      <dgm:prSet presAssocID="{702CFB1D-BCC6-452C-84FB-8DEEF9D72DA9}" presName="thickLine" presStyleLbl="alignNode1" presStyleIdx="2" presStyleCnt="5"/>
      <dgm:spPr/>
    </dgm:pt>
    <dgm:pt modelId="{B78DE845-7086-5F4C-BD6E-D988C1BDDFEE}" type="pres">
      <dgm:prSet presAssocID="{702CFB1D-BCC6-452C-84FB-8DEEF9D72DA9}" presName="horz1" presStyleCnt="0"/>
      <dgm:spPr/>
    </dgm:pt>
    <dgm:pt modelId="{742CA5D3-19DF-0045-97D4-6F52C9DD6A9A}" type="pres">
      <dgm:prSet presAssocID="{702CFB1D-BCC6-452C-84FB-8DEEF9D72DA9}" presName="tx1" presStyleLbl="revTx" presStyleIdx="2" presStyleCnt="5"/>
      <dgm:spPr/>
    </dgm:pt>
    <dgm:pt modelId="{91A44372-2954-F24F-9630-BA7A0D2E9FBD}" type="pres">
      <dgm:prSet presAssocID="{702CFB1D-BCC6-452C-84FB-8DEEF9D72DA9}" presName="vert1" presStyleCnt="0"/>
      <dgm:spPr/>
    </dgm:pt>
    <dgm:pt modelId="{67174183-9B18-1446-8EF4-C7B66A4891DA}" type="pres">
      <dgm:prSet presAssocID="{CE52FDA0-40D9-45AD-9F6F-AD3616AA40A5}" presName="thickLine" presStyleLbl="alignNode1" presStyleIdx="3" presStyleCnt="5"/>
      <dgm:spPr/>
    </dgm:pt>
    <dgm:pt modelId="{FC5ED8CD-6E7F-1546-9685-69A2B6ACD63B}" type="pres">
      <dgm:prSet presAssocID="{CE52FDA0-40D9-45AD-9F6F-AD3616AA40A5}" presName="horz1" presStyleCnt="0"/>
      <dgm:spPr/>
    </dgm:pt>
    <dgm:pt modelId="{6227408D-60BA-4C40-99E9-947346D283F3}" type="pres">
      <dgm:prSet presAssocID="{CE52FDA0-40D9-45AD-9F6F-AD3616AA40A5}" presName="tx1" presStyleLbl="revTx" presStyleIdx="3" presStyleCnt="5"/>
      <dgm:spPr/>
    </dgm:pt>
    <dgm:pt modelId="{A37BDDE4-0947-554A-B6D3-8EDFF19E336A}" type="pres">
      <dgm:prSet presAssocID="{CE52FDA0-40D9-45AD-9F6F-AD3616AA40A5}" presName="vert1" presStyleCnt="0"/>
      <dgm:spPr/>
    </dgm:pt>
    <dgm:pt modelId="{37AB1C88-4B8E-BC49-B5EA-86ACE010A3A1}" type="pres">
      <dgm:prSet presAssocID="{E47B0DC2-990B-4756-B6FB-93830435362F}" presName="thickLine" presStyleLbl="alignNode1" presStyleIdx="4" presStyleCnt="5"/>
      <dgm:spPr/>
    </dgm:pt>
    <dgm:pt modelId="{2463B557-4D70-9948-9DCF-DF00383F9D8A}" type="pres">
      <dgm:prSet presAssocID="{E47B0DC2-990B-4756-B6FB-93830435362F}" presName="horz1" presStyleCnt="0"/>
      <dgm:spPr/>
    </dgm:pt>
    <dgm:pt modelId="{C0CFF7BD-2F45-9346-ADF0-97A7B397E306}" type="pres">
      <dgm:prSet presAssocID="{E47B0DC2-990B-4756-B6FB-93830435362F}" presName="tx1" presStyleLbl="revTx" presStyleIdx="4" presStyleCnt="5"/>
      <dgm:spPr/>
    </dgm:pt>
    <dgm:pt modelId="{7A517C5F-3AD2-6C4E-B220-19DEE02D7C54}" type="pres">
      <dgm:prSet presAssocID="{E47B0DC2-990B-4756-B6FB-93830435362F}" presName="vert1" presStyleCnt="0"/>
      <dgm:spPr/>
    </dgm:pt>
  </dgm:ptLst>
  <dgm:cxnLst>
    <dgm:cxn modelId="{24242208-4936-4B46-A09B-31D0304991B8}" srcId="{D66D6B68-AA26-470B-8B15-44A2EA2FC2D6}" destId="{702CFB1D-BCC6-452C-84FB-8DEEF9D72DA9}" srcOrd="2" destOrd="0" parTransId="{7959936D-5BCB-4EFC-B8CB-663A74D1CE30}" sibTransId="{AF4260E4-9EC9-4D6A-96CF-8A6B113016B5}"/>
    <dgm:cxn modelId="{5A6B2E0A-AC05-4A0A-A3C2-F8EDB1830271}" srcId="{D66D6B68-AA26-470B-8B15-44A2EA2FC2D6}" destId="{312ABED7-F997-4070-8072-E3FF7401AE8E}" srcOrd="1" destOrd="0" parTransId="{5ECC9CAB-BF00-48F9-8F3C-A945C1CC6428}" sibTransId="{0FE90D12-F21E-4791-AD76-C81175447EAE}"/>
    <dgm:cxn modelId="{B16CC424-9BB9-4C9E-BC28-320FDF485FBC}" srcId="{D66D6B68-AA26-470B-8B15-44A2EA2FC2D6}" destId="{EFF60279-C383-43AD-9CDE-EF70DB3FF937}" srcOrd="0" destOrd="0" parTransId="{34292514-FA26-4385-B326-4C2BD8FC33E8}" sibTransId="{98ABE138-6A74-4D0C-A99C-AB48FAAF96DA}"/>
    <dgm:cxn modelId="{0A339F3B-C437-C746-BBE8-7E58F6B7125A}" type="presOf" srcId="{D66D6B68-AA26-470B-8B15-44A2EA2FC2D6}" destId="{3FA3EA30-BE12-894A-A208-A30AA06D4528}" srcOrd="0" destOrd="0" presId="urn:microsoft.com/office/officeart/2008/layout/LinedList"/>
    <dgm:cxn modelId="{E2ABCF49-37FE-42EA-A164-D6BE02C96C52}" srcId="{D66D6B68-AA26-470B-8B15-44A2EA2FC2D6}" destId="{CE52FDA0-40D9-45AD-9F6F-AD3616AA40A5}" srcOrd="3" destOrd="0" parTransId="{E95EBDDC-72FC-4B75-9B46-AC02DFA4DC69}" sibTransId="{68116B52-756E-4300-AFA2-7F2F73A0D5EC}"/>
    <dgm:cxn modelId="{CDFCB157-6ED6-6149-B99D-08F0D6C20657}" type="presOf" srcId="{E47B0DC2-990B-4756-B6FB-93830435362F}" destId="{C0CFF7BD-2F45-9346-ADF0-97A7B397E306}" srcOrd="0" destOrd="0" presId="urn:microsoft.com/office/officeart/2008/layout/LinedList"/>
    <dgm:cxn modelId="{5B4EE092-D950-354B-B10C-1C3C620A6387}" type="presOf" srcId="{CE52FDA0-40D9-45AD-9F6F-AD3616AA40A5}" destId="{6227408D-60BA-4C40-99E9-947346D283F3}" srcOrd="0" destOrd="0" presId="urn:microsoft.com/office/officeart/2008/layout/LinedList"/>
    <dgm:cxn modelId="{E7288E95-A75A-924E-BC2C-2ACD068782ED}" type="presOf" srcId="{EFF60279-C383-43AD-9CDE-EF70DB3FF937}" destId="{AE8623C7-BF2E-1D43-A220-B6A3799970C7}" srcOrd="0" destOrd="0" presId="urn:microsoft.com/office/officeart/2008/layout/LinedList"/>
    <dgm:cxn modelId="{7DC9B097-883A-0548-A6C7-0591E7917C5E}" type="presOf" srcId="{312ABED7-F997-4070-8072-E3FF7401AE8E}" destId="{551075D0-BB10-5949-9E52-08D158940422}" srcOrd="0" destOrd="0" presId="urn:microsoft.com/office/officeart/2008/layout/LinedList"/>
    <dgm:cxn modelId="{485B2EAC-B27C-2D41-A0E7-1989AABA7BFD}" type="presOf" srcId="{702CFB1D-BCC6-452C-84FB-8DEEF9D72DA9}" destId="{742CA5D3-19DF-0045-97D4-6F52C9DD6A9A}" srcOrd="0" destOrd="0" presId="urn:microsoft.com/office/officeart/2008/layout/LinedList"/>
    <dgm:cxn modelId="{734050D5-FBE8-4101-87EA-A3A1AA7D0225}" srcId="{D66D6B68-AA26-470B-8B15-44A2EA2FC2D6}" destId="{E47B0DC2-990B-4756-B6FB-93830435362F}" srcOrd="4" destOrd="0" parTransId="{05B4A240-66D9-4936-8A36-38E608D6BC71}" sibTransId="{2D9B0DF2-8CFF-44BC-8D78-C52A43EB33F0}"/>
    <dgm:cxn modelId="{86847640-4172-B74B-9F67-96502116F983}" type="presParOf" srcId="{3FA3EA30-BE12-894A-A208-A30AA06D4528}" destId="{D5909C13-5FAE-6944-A75D-291F79D06D15}" srcOrd="0" destOrd="0" presId="urn:microsoft.com/office/officeart/2008/layout/LinedList"/>
    <dgm:cxn modelId="{3E74833B-3241-7945-9A34-13220AE6D822}" type="presParOf" srcId="{3FA3EA30-BE12-894A-A208-A30AA06D4528}" destId="{BFCFA0AF-1456-5C41-AA2C-5FDA7A97B807}" srcOrd="1" destOrd="0" presId="urn:microsoft.com/office/officeart/2008/layout/LinedList"/>
    <dgm:cxn modelId="{29A3F937-8683-C541-97F5-17C73F4828D8}" type="presParOf" srcId="{BFCFA0AF-1456-5C41-AA2C-5FDA7A97B807}" destId="{AE8623C7-BF2E-1D43-A220-B6A3799970C7}" srcOrd="0" destOrd="0" presId="urn:microsoft.com/office/officeart/2008/layout/LinedList"/>
    <dgm:cxn modelId="{2F496019-9067-934B-9D71-25EC95BF468E}" type="presParOf" srcId="{BFCFA0AF-1456-5C41-AA2C-5FDA7A97B807}" destId="{4993019D-B8A5-314D-9B2B-7CCF0F1E52AF}" srcOrd="1" destOrd="0" presId="urn:microsoft.com/office/officeart/2008/layout/LinedList"/>
    <dgm:cxn modelId="{12C7F082-9B54-9E4B-AF49-6BE0570B8F44}" type="presParOf" srcId="{3FA3EA30-BE12-894A-A208-A30AA06D4528}" destId="{7E4B0535-AF2B-5640-A3C0-81E5F49D74AC}" srcOrd="2" destOrd="0" presId="urn:microsoft.com/office/officeart/2008/layout/LinedList"/>
    <dgm:cxn modelId="{E9E77ACA-5748-A049-97FB-DB5A4E5E1E6D}" type="presParOf" srcId="{3FA3EA30-BE12-894A-A208-A30AA06D4528}" destId="{EC527693-26B1-1C46-B2AE-7763389EFCD0}" srcOrd="3" destOrd="0" presId="urn:microsoft.com/office/officeart/2008/layout/LinedList"/>
    <dgm:cxn modelId="{0CC0AEE1-1756-8B4D-A162-FAF517896016}" type="presParOf" srcId="{EC527693-26B1-1C46-B2AE-7763389EFCD0}" destId="{551075D0-BB10-5949-9E52-08D158940422}" srcOrd="0" destOrd="0" presId="urn:microsoft.com/office/officeart/2008/layout/LinedList"/>
    <dgm:cxn modelId="{FA79A7C7-2056-F34B-86E4-90D15830C64A}" type="presParOf" srcId="{EC527693-26B1-1C46-B2AE-7763389EFCD0}" destId="{1A557E41-AAD5-8D4C-B7C1-C37EAD25A671}" srcOrd="1" destOrd="0" presId="urn:microsoft.com/office/officeart/2008/layout/LinedList"/>
    <dgm:cxn modelId="{BE0BFC8C-88FC-2F40-9CAF-DD8F1140EED4}" type="presParOf" srcId="{3FA3EA30-BE12-894A-A208-A30AA06D4528}" destId="{6EFB86C0-7344-A84F-A0BF-B1A9E3113C93}" srcOrd="4" destOrd="0" presId="urn:microsoft.com/office/officeart/2008/layout/LinedList"/>
    <dgm:cxn modelId="{D62504C2-1801-F941-A5E0-E44214ABF2C4}" type="presParOf" srcId="{3FA3EA30-BE12-894A-A208-A30AA06D4528}" destId="{B78DE845-7086-5F4C-BD6E-D988C1BDDFEE}" srcOrd="5" destOrd="0" presId="urn:microsoft.com/office/officeart/2008/layout/LinedList"/>
    <dgm:cxn modelId="{76102D76-DA09-5840-872F-98B0F53D4B7B}" type="presParOf" srcId="{B78DE845-7086-5F4C-BD6E-D988C1BDDFEE}" destId="{742CA5D3-19DF-0045-97D4-6F52C9DD6A9A}" srcOrd="0" destOrd="0" presId="urn:microsoft.com/office/officeart/2008/layout/LinedList"/>
    <dgm:cxn modelId="{7F26F1EE-1EDC-E449-80C8-93044FE670B2}" type="presParOf" srcId="{B78DE845-7086-5F4C-BD6E-D988C1BDDFEE}" destId="{91A44372-2954-F24F-9630-BA7A0D2E9FBD}" srcOrd="1" destOrd="0" presId="urn:microsoft.com/office/officeart/2008/layout/LinedList"/>
    <dgm:cxn modelId="{0773291D-D4EC-D24B-8D65-EAB127B54B88}" type="presParOf" srcId="{3FA3EA30-BE12-894A-A208-A30AA06D4528}" destId="{67174183-9B18-1446-8EF4-C7B66A4891DA}" srcOrd="6" destOrd="0" presId="urn:microsoft.com/office/officeart/2008/layout/LinedList"/>
    <dgm:cxn modelId="{0CB91900-7FD9-A74C-B862-26E4941DDCA5}" type="presParOf" srcId="{3FA3EA30-BE12-894A-A208-A30AA06D4528}" destId="{FC5ED8CD-6E7F-1546-9685-69A2B6ACD63B}" srcOrd="7" destOrd="0" presId="urn:microsoft.com/office/officeart/2008/layout/LinedList"/>
    <dgm:cxn modelId="{6074480C-63B3-3548-9C72-6072CAD791C1}" type="presParOf" srcId="{FC5ED8CD-6E7F-1546-9685-69A2B6ACD63B}" destId="{6227408D-60BA-4C40-99E9-947346D283F3}" srcOrd="0" destOrd="0" presId="urn:microsoft.com/office/officeart/2008/layout/LinedList"/>
    <dgm:cxn modelId="{9A80834C-0032-A64F-A359-1B5122DAA8FD}" type="presParOf" srcId="{FC5ED8CD-6E7F-1546-9685-69A2B6ACD63B}" destId="{A37BDDE4-0947-554A-B6D3-8EDFF19E336A}" srcOrd="1" destOrd="0" presId="urn:microsoft.com/office/officeart/2008/layout/LinedList"/>
    <dgm:cxn modelId="{7CA03455-E325-6D4F-9EF2-64441AE13074}" type="presParOf" srcId="{3FA3EA30-BE12-894A-A208-A30AA06D4528}" destId="{37AB1C88-4B8E-BC49-B5EA-86ACE010A3A1}" srcOrd="8" destOrd="0" presId="urn:microsoft.com/office/officeart/2008/layout/LinedList"/>
    <dgm:cxn modelId="{819C7793-8A65-E444-BEA3-5AFE9D412E9C}" type="presParOf" srcId="{3FA3EA30-BE12-894A-A208-A30AA06D4528}" destId="{2463B557-4D70-9948-9DCF-DF00383F9D8A}" srcOrd="9" destOrd="0" presId="urn:microsoft.com/office/officeart/2008/layout/LinedList"/>
    <dgm:cxn modelId="{91699CD0-649D-4F44-B97B-5ED0EFB10220}" type="presParOf" srcId="{2463B557-4D70-9948-9DCF-DF00383F9D8A}" destId="{C0CFF7BD-2F45-9346-ADF0-97A7B397E306}" srcOrd="0" destOrd="0" presId="urn:microsoft.com/office/officeart/2008/layout/LinedList"/>
    <dgm:cxn modelId="{F97C9D7E-A9F4-984A-B2C8-E2FC2AF7AFC4}" type="presParOf" srcId="{2463B557-4D70-9948-9DCF-DF00383F9D8A}" destId="{7A517C5F-3AD2-6C4E-B220-19DEE02D7C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09C13-5FAE-6944-A75D-291F79D06D15}">
      <dsp:nvSpPr>
        <dsp:cNvPr id="0" name=""/>
        <dsp:cNvSpPr/>
      </dsp:nvSpPr>
      <dsp:spPr>
        <a:xfrm>
          <a:off x="0" y="473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E8623C7-BF2E-1D43-A220-B6A3799970C7}">
      <dsp:nvSpPr>
        <dsp:cNvPr id="0" name=""/>
        <dsp:cNvSpPr/>
      </dsp:nvSpPr>
      <dsp:spPr>
        <a:xfrm>
          <a:off x="0" y="473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Jupyter Notebooks</a:t>
          </a:r>
        </a:p>
      </dsp:txBody>
      <dsp:txXfrm>
        <a:off x="0" y="473"/>
        <a:ext cx="4064439" cy="775965"/>
      </dsp:txXfrm>
    </dsp:sp>
    <dsp:sp modelId="{7E4B0535-AF2B-5640-A3C0-81E5F49D74AC}">
      <dsp:nvSpPr>
        <dsp:cNvPr id="0" name=""/>
        <dsp:cNvSpPr/>
      </dsp:nvSpPr>
      <dsp:spPr>
        <a:xfrm>
          <a:off x="0" y="776438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551075D0-BB10-5949-9E52-08D158940422}">
      <dsp:nvSpPr>
        <dsp:cNvPr id="0" name=""/>
        <dsp:cNvSpPr/>
      </dsp:nvSpPr>
      <dsp:spPr>
        <a:xfrm>
          <a:off x="0" y="776438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Python</a:t>
          </a:r>
        </a:p>
      </dsp:txBody>
      <dsp:txXfrm>
        <a:off x="0" y="776438"/>
        <a:ext cx="4064439" cy="775965"/>
      </dsp:txXfrm>
    </dsp:sp>
    <dsp:sp modelId="{6EFB86C0-7344-A84F-A0BF-B1A9E3113C93}">
      <dsp:nvSpPr>
        <dsp:cNvPr id="0" name=""/>
        <dsp:cNvSpPr/>
      </dsp:nvSpPr>
      <dsp:spPr>
        <a:xfrm>
          <a:off x="0" y="1552403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742CA5D3-19DF-0045-97D4-6F52C9DD6A9A}">
      <dsp:nvSpPr>
        <dsp:cNvPr id="0" name=""/>
        <dsp:cNvSpPr/>
      </dsp:nvSpPr>
      <dsp:spPr>
        <a:xfrm>
          <a:off x="0" y="1552403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Pandas (for general-purpose data analysis)</a:t>
          </a:r>
        </a:p>
      </dsp:txBody>
      <dsp:txXfrm>
        <a:off x="0" y="1552403"/>
        <a:ext cx="4064439" cy="775965"/>
      </dsp:txXfrm>
    </dsp:sp>
    <dsp:sp modelId="{67174183-9B18-1446-8EF4-C7B66A4891DA}">
      <dsp:nvSpPr>
        <dsp:cNvPr id="0" name=""/>
        <dsp:cNvSpPr/>
      </dsp:nvSpPr>
      <dsp:spPr>
        <a:xfrm>
          <a:off x="0" y="2328369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227408D-60BA-4C40-99E9-947346D283F3}">
      <dsp:nvSpPr>
        <dsp:cNvPr id="0" name=""/>
        <dsp:cNvSpPr/>
      </dsp:nvSpPr>
      <dsp:spPr>
        <a:xfrm>
          <a:off x="0" y="2328369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Polars (for high-performance column and string operations)</a:t>
          </a:r>
        </a:p>
      </dsp:txBody>
      <dsp:txXfrm>
        <a:off x="0" y="2328369"/>
        <a:ext cx="4064439" cy="775965"/>
      </dsp:txXfrm>
    </dsp:sp>
    <dsp:sp modelId="{37AB1C88-4B8E-BC49-B5EA-86ACE010A3A1}">
      <dsp:nvSpPr>
        <dsp:cNvPr id="0" name=""/>
        <dsp:cNvSpPr/>
      </dsp:nvSpPr>
      <dsp:spPr>
        <a:xfrm>
          <a:off x="0" y="3104334"/>
          <a:ext cx="406443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0CFF7BD-2F45-9346-ADF0-97A7B397E306}">
      <dsp:nvSpPr>
        <dsp:cNvPr id="0" name=""/>
        <dsp:cNvSpPr/>
      </dsp:nvSpPr>
      <dsp:spPr>
        <a:xfrm>
          <a:off x="0" y="3104334"/>
          <a:ext cx="4064439" cy="7759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PostgreSQL (via psycopg2 for PostgreSQL access)</a:t>
          </a:r>
        </a:p>
      </dsp:txBody>
      <dsp:txXfrm>
        <a:off x="0" y="3104334"/>
        <a:ext cx="4064439" cy="775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8D14B1-8178-A845-A39A-B71451655A09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2CA4C6-7D51-6342-A58C-ADAC68EB93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651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2CA4C6-7D51-6342-A58C-ADAC68EB938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6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135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0165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24295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429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092248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207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767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59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959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7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61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62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724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94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93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68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5C0148-4922-4898-A9D8-6734A18C4C43}" type="datetimeFigureOut">
              <a:rPr lang="en-US" smtClean="0"/>
              <a:t>4/15/2025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1CC60D-83D4-42D2-8048-832DB42F42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25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06C524-D49D-BBCD-9758-09D394970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4856" y="1261331"/>
            <a:ext cx="3179146" cy="278643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NATIONAL PARKS BIODIVERSITY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E62E73-7EAC-09CD-B8E6-954B93E1F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4375" y="4047760"/>
            <a:ext cx="3179628" cy="1548909"/>
          </a:xfrm>
        </p:spPr>
        <p:txBody>
          <a:bodyPr>
            <a:normAutofit/>
          </a:bodyPr>
          <a:lstStyle/>
          <a:p>
            <a:r>
              <a:rPr lang="en-US"/>
              <a:t>Team: Max Becker, Michael Bowman, Anna Howell, and Adrian Williams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19F9A51-F164-3F61-2D4B-E0B2F42D9F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49" b="5749"/>
          <a:stretch/>
        </p:blipFill>
        <p:spPr>
          <a:xfrm>
            <a:off x="888603" y="1261330"/>
            <a:ext cx="4973212" cy="433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590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BF9880-98C8-C5CF-6BE0-0D644CCAF4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C9514-A4C4-24EE-5AD2-8E14F0F70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Retrieving PostgreSQL Database /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AD8B2-C079-7F31-8954-EEE8612A2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Execute SQL to retrieve all rows from the observation, </a:t>
            </a:r>
            <a:r>
              <a:rPr lang="en-US" dirty="0" err="1"/>
              <a:t>parks_updated</a:t>
            </a:r>
            <a:r>
              <a:rPr lang="en-US" dirty="0"/>
              <a:t>, and </a:t>
            </a:r>
            <a:r>
              <a:rPr lang="en-US" dirty="0" err="1"/>
              <a:t>species_info</a:t>
            </a:r>
            <a:r>
              <a:rPr lang="en-US" dirty="0"/>
              <a:t> tables</a:t>
            </a:r>
          </a:p>
          <a:p>
            <a:pPr lvl="1"/>
            <a:r>
              <a:rPr lang="en-US" dirty="0"/>
              <a:t>Print the first 3 rows to confirm data was pulled successfully</a:t>
            </a:r>
          </a:p>
        </p:txBody>
      </p:sp>
      <p:pic>
        <p:nvPicPr>
          <p:cNvPr id="5" name="Picture 4" descr="A landscape of mountains and trees&#10;&#10;AI-generated content may be incorrect.">
            <a:extLst>
              <a:ext uri="{FF2B5EF4-FFF2-40B4-BE49-F238E27FC236}">
                <a16:creationId xmlns:a16="http://schemas.microsoft.com/office/drawing/2014/main" id="{5D90DDEE-270B-66C3-CE7C-D9150F7AB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20" r="9350" b="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466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667AF5-7A87-497E-1AA6-A9B1451EA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1C81-4862-7D63-7033-96C89E598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Merge database tables into single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79B46C-675D-9586-61BE-B8FB5FC5B4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Perform LEFT JOINs using SQL directly from Python:</a:t>
            </a:r>
          </a:p>
          <a:p>
            <a:pPr lvl="1"/>
            <a:r>
              <a:rPr lang="en-US" dirty="0"/>
              <a:t>Join 'observations' with '</a:t>
            </a:r>
            <a:r>
              <a:rPr lang="en-US" dirty="0" err="1"/>
              <a:t>parks_updated</a:t>
            </a:r>
            <a:r>
              <a:rPr lang="en-US" dirty="0"/>
              <a:t>' on '</a:t>
            </a:r>
            <a:r>
              <a:rPr lang="en-US" dirty="0" err="1"/>
              <a:t>park_name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Then join that result with '</a:t>
            </a:r>
            <a:r>
              <a:rPr lang="en-US" dirty="0" err="1"/>
              <a:t>species_info</a:t>
            </a:r>
            <a:r>
              <a:rPr lang="en-US" dirty="0"/>
              <a:t>' on '</a:t>
            </a:r>
            <a:r>
              <a:rPr lang="en-US" dirty="0" err="1"/>
              <a:t>scientific_name</a:t>
            </a:r>
            <a:r>
              <a:rPr lang="en-US" dirty="0"/>
              <a:t>’</a:t>
            </a:r>
          </a:p>
          <a:p>
            <a:pPr lvl="1"/>
            <a:r>
              <a:rPr lang="en-US" dirty="0"/>
              <a:t>Print the first 3 rows from the final joined dataset to validate merge success</a:t>
            </a:r>
          </a:p>
        </p:txBody>
      </p:sp>
      <p:pic>
        <p:nvPicPr>
          <p:cNvPr id="5" name="Picture 4" descr="A fox jumping in the snow&#10;&#10;AI-generated content may be incorrect.">
            <a:extLst>
              <a:ext uri="{FF2B5EF4-FFF2-40B4-BE49-F238E27FC236}">
                <a16:creationId xmlns:a16="http://schemas.microsoft.com/office/drawing/2014/main" id="{61F0D513-53F4-6864-BEDB-E63DC54814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8" r="11195" b="-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234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DEACE-F1CB-9633-C215-5ACD81B2CC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19212-4E1D-2669-8F3D-1F61D1612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Reorder the columns to improve readability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EA51F-68D0-3287-2931-6BB4CF4BE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Define current column headers that match SQL SELECT statement above</a:t>
            </a:r>
          </a:p>
          <a:p>
            <a:r>
              <a:rPr lang="en-US" dirty="0"/>
              <a:t>Convert that list to a Pandas </a:t>
            </a:r>
            <a:r>
              <a:rPr lang="en-US" dirty="0" err="1"/>
              <a:t>DataFrame</a:t>
            </a:r>
            <a:endParaRPr lang="en-US" dirty="0"/>
          </a:p>
          <a:p>
            <a:r>
              <a:rPr lang="en-US" dirty="0"/>
              <a:t>Create new order of column headers and apply it to the </a:t>
            </a:r>
            <a:r>
              <a:rPr lang="en-US" dirty="0" err="1"/>
              <a:t>DataFrame</a:t>
            </a:r>
            <a:endParaRPr lang="en-US" dirty="0"/>
          </a:p>
        </p:txBody>
      </p:sp>
      <p:pic>
        <p:nvPicPr>
          <p:cNvPr id="6" name="Picture 5" descr="A bison lying down in the grass&#10;&#10;AI-generated content may be incorrect.">
            <a:extLst>
              <a:ext uri="{FF2B5EF4-FFF2-40B4-BE49-F238E27FC236}">
                <a16:creationId xmlns:a16="http://schemas.microsoft.com/office/drawing/2014/main" id="{7221E28C-182D-9C6B-BEFF-A97579B893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5" r="5383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808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E7032D-74F8-8495-B710-F4826CC4F3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7C958-6F70-991C-1EE3-4308A091A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Save final merged dataset &amp; close SQL connection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7B7D4-EB8F-2CC3-AA29-F2EB3E936A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Save the final merged dataset to a CSV file in the 'resources' folder</a:t>
            </a:r>
          </a:p>
          <a:p>
            <a:r>
              <a:rPr lang="en-US" dirty="0"/>
              <a:t>Close the connection to the PostgreSQL database once all queries are complete</a:t>
            </a:r>
          </a:p>
        </p:txBody>
      </p:sp>
      <p:pic>
        <p:nvPicPr>
          <p:cNvPr id="5" name="Picture 4" descr="A waterfall in a forest&#10;&#10;AI-generated content may be incorrect.">
            <a:extLst>
              <a:ext uri="{FF2B5EF4-FFF2-40B4-BE49-F238E27FC236}">
                <a16:creationId xmlns:a16="http://schemas.microsoft.com/office/drawing/2014/main" id="{32E2E777-3BC7-5CAF-90BB-BF51085937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6" r="18356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949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F0ED3A-7A8A-84E1-927C-39DA37E07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7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Isosceles Triangle 52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44FFEA-474D-5F28-A761-736C70D98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Database Design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E89075-5A18-C4D3-6FAE-95E85A8324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251" y="2938322"/>
            <a:ext cx="3856774" cy="107025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1048D-DCAD-2081-BAB6-1726FF407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rgbClr val="FFFFFF"/>
                </a:solidFill>
              </a:rPr>
              <a:t>We chose https://www.quickdatabasediagrams.com/ as our ERD tool</a:t>
            </a:r>
          </a:p>
        </p:txBody>
      </p:sp>
    </p:spTree>
    <p:extLst>
      <p:ext uri="{BB962C8B-B14F-4D97-AF65-F5344CB8AC3E}">
        <p14:creationId xmlns:p14="http://schemas.microsoft.com/office/powerpoint/2010/main" val="8698726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205B-E850-9D86-D804-C488EBFD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00544-DC7E-D5C6-48D3-55F27A19E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Data Privacy: The datasets do not include personally identifiable information. All data pertains to publicly available environmental statistics and species info.</a:t>
            </a:r>
          </a:p>
          <a:p>
            <a:pPr>
              <a:lnSpc>
                <a:spcPct val="90000"/>
              </a:lnSpc>
            </a:pPr>
            <a:r>
              <a:rPr lang="en-US" sz="1500"/>
              <a:t>Conservation Awareness: We emphasize the importance of responsible ecological studies. Our goal is to raise awareness about endangered species and biodiversity patterns without exploiting or misrepresenting ecological data.</a:t>
            </a:r>
          </a:p>
          <a:p>
            <a:pPr>
              <a:lnSpc>
                <a:spcPct val="90000"/>
              </a:lnSpc>
            </a:pPr>
            <a:r>
              <a:rPr lang="en-US" sz="1500"/>
              <a:t>AI Usage Transparency: AI (ChatGPT) was used as a guide during project design, troubleshooting, and documentation. All generated content was reviewed by human team members.</a:t>
            </a:r>
          </a:p>
        </p:txBody>
      </p:sp>
      <p:pic>
        <p:nvPicPr>
          <p:cNvPr id="5" name="Picture 4" descr="A owl sitting on a tree branch&#10;&#10;AI-generated content may be incorrect.">
            <a:extLst>
              <a:ext uri="{FF2B5EF4-FFF2-40B4-BE49-F238E27FC236}">
                <a16:creationId xmlns:a16="http://schemas.microsoft.com/office/drawing/2014/main" id="{CBA5F644-DB11-926F-9870-CDD202C87F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4" r="559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64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0B9BFA-A067-DD11-7DBA-5F8E9170D8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E453F5-8015-7012-27ED-F2E418D870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9" r="7281" b="816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5A78879-20B2-DF9F-5DC2-FA71E2E7CB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867" y="1678666"/>
            <a:ext cx="4088190" cy="2369093"/>
          </a:xfrm>
        </p:spPr>
        <p:txBody>
          <a:bodyPr>
            <a:normAutofit/>
          </a:bodyPr>
          <a:lstStyle/>
          <a:p>
            <a:r>
              <a:rPr lang="en-US" sz="4800"/>
              <a:t>THANK YOU!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68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73DE4-0CEC-D2B0-3A0F-C224C0EA1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603131-C8F7-F686-9BBD-2FA6B6BB3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/>
              <a:t>Project Overview</a:t>
            </a:r>
          </a:p>
          <a:p>
            <a:pPr>
              <a:lnSpc>
                <a:spcPct val="90000"/>
              </a:lnSpc>
            </a:pPr>
            <a:r>
              <a:rPr lang="en-US" sz="1500"/>
              <a:t>Data Sources</a:t>
            </a:r>
          </a:p>
          <a:p>
            <a:pPr>
              <a:lnSpc>
                <a:spcPct val="90000"/>
              </a:lnSpc>
            </a:pPr>
            <a:r>
              <a:rPr lang="en-US" sz="1500"/>
              <a:t>Technologies Used</a:t>
            </a:r>
          </a:p>
          <a:p>
            <a:pPr>
              <a:lnSpc>
                <a:spcPct val="90000"/>
              </a:lnSpc>
            </a:pPr>
            <a:r>
              <a:rPr lang="en-US" sz="1500"/>
              <a:t>ETL Workflow</a:t>
            </a:r>
          </a:p>
          <a:p>
            <a:pPr>
              <a:lnSpc>
                <a:spcPct val="90000"/>
              </a:lnSpc>
            </a:pPr>
            <a:r>
              <a:rPr lang="en-US" sz="1500"/>
              <a:t>Connecting to PostgreSQL</a:t>
            </a:r>
          </a:p>
          <a:p>
            <a:pPr>
              <a:lnSpc>
                <a:spcPct val="90000"/>
              </a:lnSpc>
            </a:pPr>
            <a:r>
              <a:rPr lang="en-US" sz="1500"/>
              <a:t>Retrieving PostgreSQL</a:t>
            </a:r>
          </a:p>
          <a:p>
            <a:pPr>
              <a:lnSpc>
                <a:spcPct val="90000"/>
              </a:lnSpc>
            </a:pPr>
            <a:r>
              <a:rPr lang="en-US" sz="1500"/>
              <a:t>Merging Databases</a:t>
            </a:r>
          </a:p>
          <a:p>
            <a:pPr>
              <a:lnSpc>
                <a:spcPct val="90000"/>
              </a:lnSpc>
            </a:pPr>
            <a:r>
              <a:rPr lang="en-US" sz="1500"/>
              <a:t>Reorganizing columns</a:t>
            </a:r>
          </a:p>
          <a:p>
            <a:pPr>
              <a:lnSpc>
                <a:spcPct val="90000"/>
              </a:lnSpc>
            </a:pPr>
            <a:r>
              <a:rPr lang="en-US" sz="1500"/>
              <a:t>Saving Output &amp; Closing SQL Connection</a:t>
            </a:r>
          </a:p>
          <a:p>
            <a:pPr>
              <a:lnSpc>
                <a:spcPct val="90000"/>
              </a:lnSpc>
            </a:pPr>
            <a:r>
              <a:rPr lang="en-US" sz="1500"/>
              <a:t>Database Design</a:t>
            </a:r>
          </a:p>
          <a:p>
            <a:pPr>
              <a:lnSpc>
                <a:spcPct val="90000"/>
              </a:lnSpc>
            </a:pPr>
            <a:r>
              <a:rPr lang="en-US" sz="1500"/>
              <a:t>Ethical Considerations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B9C702-F327-4186-F195-CDED8E6EB0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7519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3" name="Isosceles Triangle 32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820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583D07-1D11-F431-A3F9-C08706430E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6CA6-413D-91AA-04F9-4C4809AC1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1F4D0-8477-F12A-D919-EEF24B47F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This </a:t>
            </a:r>
            <a:r>
              <a:rPr lang="en-US" sz="1500" b="1">
                <a:effectLst/>
                <a:latin typeface="Consolas" panose="020B0609020204030204" pitchFamily="49" charset="0"/>
              </a:rPr>
              <a:t>National Parks Biodiversity Database</a:t>
            </a:r>
            <a:r>
              <a:rPr lang="en-US" sz="1500" b="0">
                <a:effectLst/>
                <a:latin typeface="Consolas" panose="020B0609020204030204" pitchFamily="49" charset="0"/>
              </a:rPr>
              <a:t> project investigates the diversity of species observed across 4 U.S. National Parks. </a:t>
            </a:r>
          </a:p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The database also includes relevant geographical and environmental data such as park location and acreage. </a:t>
            </a:r>
          </a:p>
          <a:p>
            <a:pPr>
              <a:lnSpc>
                <a:spcPct val="90000"/>
              </a:lnSpc>
            </a:pPr>
            <a:r>
              <a:rPr lang="en-US" sz="1500" b="0">
                <a:effectLst/>
                <a:latin typeface="Consolas" panose="020B0609020204030204" pitchFamily="49" charset="0"/>
              </a:rPr>
              <a:t>By centralizing this information into a structured SQL database, we enable efficient querying and exploration of trends related to conservation efforts, species habitats, and biodiversity richness.</a:t>
            </a:r>
          </a:p>
          <a:p>
            <a:pPr>
              <a:lnSpc>
                <a:spcPct val="90000"/>
              </a:lnSpc>
            </a:pPr>
            <a:endParaRPr lang="en-US" sz="15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24F28C8-18BC-D696-442C-AC2F8F123F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4" r="1093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7470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23241E-78C5-5435-B27E-36B24C6CA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A97AB-5B8F-CEF5-972A-82E24A10F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Data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F6FF6-801C-BDAD-7655-724B29C3F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nationalparkservice</a:t>
            </a:r>
            <a:r>
              <a:rPr lang="en-US" dirty="0"/>
              <a:t>/park-biodiversity</a:t>
            </a:r>
          </a:p>
          <a:p>
            <a:r>
              <a:rPr lang="en-US" dirty="0"/>
              <a:t>https://</a:t>
            </a:r>
            <a:r>
              <a:rPr lang="en-US" dirty="0" err="1"/>
              <a:t>www.kaggle.com</a:t>
            </a:r>
            <a:r>
              <a:rPr lang="en-US" dirty="0"/>
              <a:t>/datasets/</a:t>
            </a:r>
            <a:r>
              <a:rPr lang="en-US" dirty="0" err="1"/>
              <a:t>mathisjander</a:t>
            </a:r>
            <a:r>
              <a:rPr lang="en-US" dirty="0"/>
              <a:t>/biodiversity-in-national-parks-project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AAE7DD8-F231-9E7C-55F8-E96FEB6B9C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7" r="651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54" name="Isosceles Triangle 53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2685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4C8DE10-A4BD-DDB1-E4D9-861E085118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4EF22-AC69-EC21-90CE-243DACB8C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/>
              <a:t>Technologies Used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4716B5-7524-6B51-7B68-78E8A58EC8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59" r="12763" b="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54" name="Isosceles Triangle 5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24" name="Content Placeholder 2">
            <a:extLst>
              <a:ext uri="{FF2B5EF4-FFF2-40B4-BE49-F238E27FC236}">
                <a16:creationId xmlns:a16="http://schemas.microsoft.com/office/drawing/2014/main" id="{B127B119-8EDA-B7EA-0E92-A72CA0EA69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6803016"/>
              </p:ext>
            </p:extLst>
          </p:nvPr>
        </p:nvGraphicFramePr>
        <p:xfrm>
          <a:off x="5209563" y="2160589"/>
          <a:ext cx="4064439" cy="388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38072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1231C2-5CCF-E990-7923-D96E636F0B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7176B-4233-3F1E-4596-9985BEC0B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</a:t>
            </a:r>
            <a:br>
              <a:rPr lang="en-US" dirty="0"/>
            </a:br>
            <a:r>
              <a:rPr lang="en-US" dirty="0"/>
              <a:t>Extract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669E5-74BB-4003-C2A5-29EADBA283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5270868" cy="3880773"/>
          </a:xfrm>
        </p:spPr>
        <p:txBody>
          <a:bodyPr>
            <a:normAutofit/>
          </a:bodyPr>
          <a:lstStyle/>
          <a:p>
            <a:r>
              <a:rPr lang="en-US" dirty="0"/>
              <a:t>Extracting three primary CSV datasets from </a:t>
            </a:r>
            <a:r>
              <a:rPr lang="en-US" dirty="0" err="1"/>
              <a:t>Kaggle.com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Parks.csv</a:t>
            </a:r>
            <a:r>
              <a:rPr lang="en-US" dirty="0"/>
              <a:t> (Park metadata)</a:t>
            </a:r>
          </a:p>
          <a:p>
            <a:pPr lvl="1"/>
            <a:r>
              <a:rPr lang="en-US" dirty="0" err="1"/>
              <a:t>Observations.csv</a:t>
            </a:r>
            <a:r>
              <a:rPr lang="en-US" dirty="0"/>
              <a:t> (Species observations)</a:t>
            </a:r>
          </a:p>
          <a:p>
            <a:pPr lvl="1"/>
            <a:r>
              <a:rPr lang="en-US" dirty="0" err="1"/>
              <a:t>Species_info.csv</a:t>
            </a:r>
            <a:r>
              <a:rPr lang="en-US" dirty="0"/>
              <a:t> (Species classification and conservation info)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327006-28B7-85EE-2A72-07A1D5126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3" r="17752" b="2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94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B2D6D2-EFC7-573D-A5AE-F59A97CD1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7A6FD-DA00-556C-FA30-1B5EE3D1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CE248-C311-6644-1485-D1E5F0F53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3737269" cy="3880773"/>
          </a:xfrm>
        </p:spPr>
        <p:txBody>
          <a:bodyPr>
            <a:normAutofit/>
          </a:bodyPr>
          <a:lstStyle/>
          <a:p>
            <a:r>
              <a:rPr lang="en-US" dirty="0"/>
              <a:t>Transforming the data by:</a:t>
            </a:r>
          </a:p>
          <a:p>
            <a:pPr lvl="1"/>
            <a:r>
              <a:rPr lang="en-US" dirty="0"/>
              <a:t>Renaming inconsistent columns </a:t>
            </a:r>
          </a:p>
          <a:p>
            <a:pPr lvl="2"/>
            <a:r>
              <a:rPr lang="en-US" dirty="0"/>
              <a:t>Park Name -&gt; </a:t>
            </a:r>
            <a:r>
              <a:rPr lang="en-US" dirty="0" err="1"/>
              <a:t>park_name</a:t>
            </a:r>
            <a:r>
              <a:rPr lang="en-US" dirty="0"/>
              <a:t>, Park Code -&gt; </a:t>
            </a:r>
            <a:r>
              <a:rPr lang="en-US" dirty="0" err="1"/>
              <a:t>park_code</a:t>
            </a:r>
            <a:endParaRPr lang="en-US" dirty="0"/>
          </a:p>
          <a:p>
            <a:pPr lvl="1"/>
            <a:r>
              <a:rPr lang="en-US" dirty="0"/>
              <a:t>Renaming inconsistent park names </a:t>
            </a:r>
          </a:p>
          <a:p>
            <a:pPr lvl="2"/>
            <a:r>
              <a:rPr lang="en-US" dirty="0"/>
              <a:t>Bryce Canyon National Park -&gt; Bryce National Park</a:t>
            </a:r>
          </a:p>
          <a:p>
            <a:pPr lvl="1"/>
            <a:r>
              <a:rPr lang="en-US" dirty="0"/>
              <a:t>Saving the cleaned dataset to a new file called: parks_updated.csv</a:t>
            </a:r>
          </a:p>
        </p:txBody>
      </p:sp>
      <p:pic>
        <p:nvPicPr>
          <p:cNvPr id="6" name="Picture 5" descr="A tree with many branches&#10;&#10;AI-generated content may be incorrect.">
            <a:extLst>
              <a:ext uri="{FF2B5EF4-FFF2-40B4-BE49-F238E27FC236}">
                <a16:creationId xmlns:a16="http://schemas.microsoft.com/office/drawing/2014/main" id="{740DEA6E-5E69-1F5B-23DC-05D00F8916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" b="1824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4213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3819C87-220F-7ACE-2FAE-502136D59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DED5-FAF7-7A98-D220-CB12AE20C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ETL Workflow: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82A6E-C1F8-E034-8597-E012332CED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Loading the cleaned and joined data into a relational SQLite database (</a:t>
            </a:r>
            <a:r>
              <a:rPr lang="en-US" dirty="0" err="1"/>
              <a:t>national_park_species_db.sql</a:t>
            </a:r>
            <a:r>
              <a:rPr lang="en-US" dirty="0"/>
              <a:t> with 3 tables:</a:t>
            </a:r>
          </a:p>
          <a:p>
            <a:pPr lvl="1"/>
            <a:r>
              <a:rPr lang="en-US" dirty="0"/>
              <a:t>observations, </a:t>
            </a:r>
            <a:r>
              <a:rPr lang="en-US" dirty="0" err="1"/>
              <a:t>parks_updated</a:t>
            </a:r>
            <a:r>
              <a:rPr lang="en-US" dirty="0"/>
              <a:t>, and </a:t>
            </a:r>
            <a:r>
              <a:rPr lang="en-US" dirty="0" err="1"/>
              <a:t>species_info</a:t>
            </a:r>
            <a:endParaRPr lang="en-US" dirty="0"/>
          </a:p>
        </p:txBody>
      </p:sp>
      <p:pic>
        <p:nvPicPr>
          <p:cNvPr id="6" name="Picture 5" descr="A spider in a web&#10;&#10;AI-generated content may be incorrect.">
            <a:extLst>
              <a:ext uri="{FF2B5EF4-FFF2-40B4-BE49-F238E27FC236}">
                <a16:creationId xmlns:a16="http://schemas.microsoft.com/office/drawing/2014/main" id="{5F60D7C5-94BE-EDB5-16AB-B061A92F69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r="328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9" name="Isosceles Triangle 8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260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AF596A-ACD7-8691-17DE-B5859C0456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43A25-8DB3-9ABA-076C-3B2276CDC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dirty="0"/>
              <a:t>Connecting to PostgreSQL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1E70B-B7FD-94A4-FDC4-C09106322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Connect to the PostgreSQL database that was previously created in pgAdmin4</a:t>
            </a:r>
          </a:p>
          <a:p>
            <a:pPr lvl="1"/>
            <a:r>
              <a:rPr lang="en-US" dirty="0"/>
              <a:t>Create a cursor object that lets you execute SQL commands from Python</a:t>
            </a:r>
          </a:p>
          <a:p>
            <a:pPr lvl="1"/>
            <a:r>
              <a:rPr lang="en-US" dirty="0"/>
              <a:t>Execute SQL to retrieve all rows from the 'observations' table</a:t>
            </a:r>
          </a:p>
        </p:txBody>
      </p:sp>
      <p:pic>
        <p:nvPicPr>
          <p:cNvPr id="5" name="Picture 4" descr="A close up of a bird&#10;&#10;AI-generated content may be incorrect.">
            <a:extLst>
              <a:ext uri="{FF2B5EF4-FFF2-40B4-BE49-F238E27FC236}">
                <a16:creationId xmlns:a16="http://schemas.microsoft.com/office/drawing/2014/main" id="{073CC972-9908-4B5D-3DFD-321F9EDCC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9" r="13349" b="1"/>
          <a:stretch/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896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6632</TotalTime>
  <Words>612</Words>
  <Application>Microsoft Office PowerPoint</Application>
  <PresentationFormat>Widescreen</PresentationFormat>
  <Paragraphs>69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Arial</vt:lpstr>
      <vt:lpstr>Consolas</vt:lpstr>
      <vt:lpstr>Trebuchet MS</vt:lpstr>
      <vt:lpstr>Wingdings 3</vt:lpstr>
      <vt:lpstr>Facet</vt:lpstr>
      <vt:lpstr>NATIONAL PARKS BIODIVERSITY DATABASE</vt:lpstr>
      <vt:lpstr>Table of Contents</vt:lpstr>
      <vt:lpstr>Project Overview</vt:lpstr>
      <vt:lpstr>Data Sources</vt:lpstr>
      <vt:lpstr>Technologies Used</vt:lpstr>
      <vt:lpstr>ETL Workflow: Extract</vt:lpstr>
      <vt:lpstr>ETL Workflow: Transform</vt:lpstr>
      <vt:lpstr>ETL Workflow: Load</vt:lpstr>
      <vt:lpstr>Connecting to PostgreSQL</vt:lpstr>
      <vt:lpstr>Retrieving PostgreSQL Database / Tables</vt:lpstr>
      <vt:lpstr>Merge database tables into single query</vt:lpstr>
      <vt:lpstr>Reorder the columns to improve readability</vt:lpstr>
      <vt:lpstr>Save final merged dataset &amp; close SQL connection</vt:lpstr>
      <vt:lpstr>Database Design</vt:lpstr>
      <vt:lpstr>Ethical Considerations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Bowman</dc:creator>
  <cp:lastModifiedBy>Mike Bowman</cp:lastModifiedBy>
  <cp:revision>7</cp:revision>
  <dcterms:created xsi:type="dcterms:W3CDTF">2025-04-11T02:06:06Z</dcterms:created>
  <dcterms:modified xsi:type="dcterms:W3CDTF">2025-04-16T00:15:41Z</dcterms:modified>
</cp:coreProperties>
</file>

<file path=docProps/thumbnail.jpeg>
</file>